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256" r:id="rId2"/>
    <p:sldId id="363" r:id="rId3"/>
    <p:sldId id="364" r:id="rId4"/>
    <p:sldId id="365" r:id="rId5"/>
    <p:sldId id="366" r:id="rId6"/>
    <p:sldId id="367" r:id="rId7"/>
    <p:sldId id="368" r:id="rId8"/>
    <p:sldId id="302" r:id="rId9"/>
    <p:sldId id="312" r:id="rId10"/>
    <p:sldId id="303" r:id="rId11"/>
    <p:sldId id="300" r:id="rId12"/>
    <p:sldId id="301" r:id="rId13"/>
    <p:sldId id="340" r:id="rId14"/>
    <p:sldId id="341" r:id="rId15"/>
    <p:sldId id="339" r:id="rId16"/>
    <p:sldId id="306" r:id="rId17"/>
    <p:sldId id="338" r:id="rId18"/>
    <p:sldId id="269" r:id="rId19"/>
    <p:sldId id="313" r:id="rId20"/>
    <p:sldId id="304" r:id="rId21"/>
    <p:sldId id="343" r:id="rId22"/>
    <p:sldId id="264" r:id="rId23"/>
    <p:sldId id="347" r:id="rId24"/>
    <p:sldId id="342" r:id="rId25"/>
    <p:sldId id="319" r:id="rId26"/>
    <p:sldId id="361" r:id="rId27"/>
    <p:sldId id="320" r:id="rId28"/>
    <p:sldId id="362" r:id="rId29"/>
    <p:sldId id="332" r:id="rId30"/>
    <p:sldId id="354" r:id="rId31"/>
    <p:sldId id="355" r:id="rId32"/>
    <p:sldId id="358" r:id="rId33"/>
    <p:sldId id="357" r:id="rId34"/>
    <p:sldId id="333" r:id="rId35"/>
    <p:sldId id="334" r:id="rId36"/>
    <p:sldId id="324" r:id="rId37"/>
    <p:sldId id="350" r:id="rId38"/>
    <p:sldId id="351" r:id="rId39"/>
    <p:sldId id="349" r:id="rId40"/>
    <p:sldId id="278" r:id="rId41"/>
    <p:sldId id="335" r:id="rId42"/>
    <p:sldId id="359" r:id="rId43"/>
    <p:sldId id="360" r:id="rId44"/>
    <p:sldId id="352" r:id="rId45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66"/>
    <a:srgbClr val="006600"/>
    <a:srgbClr val="33CC33"/>
    <a:srgbClr val="FF99CC"/>
    <a:srgbClr val="6666FF"/>
    <a:srgbClr val="66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9883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AE402A-1F6C-48E8-84FF-BBC7BAFD0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2050" y="681038"/>
            <a:ext cx="4538663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1D3A56-CA11-44B7-BADB-0A3F6E3AF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B2F54-52F2-48BF-9840-88AE8E0ECC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4E275-DE29-41C1-8781-FF71724CA38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95D25-A605-4C37-939E-CB8A84CCBD1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EC569-7FBA-416A-83D9-E11DCFD3137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AE936-8C5B-44C9-9EB7-F2437E8CE8D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CCBFA-1269-4903-A2CC-9DC01E0737D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E3690-79AF-4378-A437-DF8B33DDC4F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3638" y="681038"/>
            <a:ext cx="4538662" cy="34036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</p:spPr>
        <p:txBody>
          <a:bodyPr/>
          <a:lstStyle/>
          <a:p>
            <a:r>
              <a:rPr lang="en-US" smtClean="0"/>
              <a:t>Genus and species are the two names used to identify specific organisms in the binomial system of classification. Division is used for plants.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91D2D-889E-45DB-922A-AE9544E629C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40772-AF3F-4830-9F60-0367EF4225D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D3F96-6540-4711-8D63-0D6FB6A56E7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4EE80-ACA4-415A-B96C-45D07030945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D8868-A53D-4804-A523-44DFCC4F925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9777E-E4F3-4A87-A5F9-506CBE58285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BB9DE-ADD3-466E-9C9E-29C1084E514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5A0FF-1F6F-4A41-8E68-9B51514865D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83FDC-ED4D-4256-8273-2897A01F705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41CEC-917F-444E-A8EC-C5ED3657FD8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7240C-4F95-4244-8C6F-CC7520A2DCF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547DA-9664-4964-BE37-5E731BA577E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Growth, with increases in size and number of cells, is part of development.</a:t>
            </a:r>
          </a:p>
          <a:p>
            <a:r>
              <a:rPr lang="en-US" smtClean="0">
                <a:cs typeface="Times New Roman" pitchFamily="18" charset="0"/>
              </a:rPr>
              <a:t>Development involves many stages from conception until death.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CB34F-C4C3-4948-9D67-F95D5CDFD7B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78AAC-F62B-479A-BADC-664ABAC2BF3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60F63-F53A-4828-B76A-202C356C843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97321-2D83-4D7C-9835-80C217F4C3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D542A-4C26-406D-9E98-88197E867C2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7DEA-185B-4E49-A08C-C7EDA086341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08727-B1C6-4BD4-9AF4-BA8EA961B32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C90AC-A845-4BCD-9A62-0C1044E2AE1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D0243-2564-4802-9412-C5C28A827DF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04D75-1ABD-41EE-891F-C6BC9BEBEC9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20AB4-69B5-4AB0-9F87-19CA302DF87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E45E5-48F9-4AB9-A980-A13A8AFC497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2B5B0-8A7B-42B0-90B9-8E0169AB48C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32517-1B64-4FC1-A8FA-18F79DBED04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8CA8F-31F6-489B-99A4-2D746F86DC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892B8-A1E2-43DC-9BCB-66633A32A7E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BDB77-0068-4AE1-B21D-FC54E35B090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C5FB9-5AF2-4CF1-A2A9-C73CEBFC925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76464-30E4-4AC3-A3CC-097B3C15135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5245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0A4EBA34-A909-4C42-B591-F88B8AA55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A474-D78F-4A7E-BF15-430B975A3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10FB-D229-4067-A1BF-7E68C87AE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8F18-477C-495D-A8BA-1EB3C6288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0D59-FBE5-45FB-A6B2-BC85EAE1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ECE4-393A-4DD5-966F-774282160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2C0E-F77D-4538-916A-0A1A75F5F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E3DD-8365-440D-BECA-24E434F17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82BC-E70E-4EA3-B22F-7AFACC9D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FE79-EF4C-4B9D-AC97-BE6E6F55A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A2AC-D79A-4F94-A10C-CF09AB21C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90B5-766E-49AB-835F-8366AF110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7FC796A-A970-420A-9238-E13B421E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D:\chapter19\fig19_05_1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answersingenesis.org/creation/images/v25/i4/jellyfish_1.jpg&amp;imgrefurl=http://www.answersingenesis.org/creation/v25/i4/nobrain.asp&amp;h=228&amp;w=150&amp;sz=11&amp;hl=en&amp;start=16&amp;tbnid=-72dSqAv0dIUCM:&amp;tbnh=108&amp;tbnw=71&amp;prev=/images%3Fq%3Djellyfish%26svnum%3D10%26hl%3Den%26lr%3D%26safe%3Dactive%26rls%3DGGIC,GGIC:2006-38,GGIC:en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images.google.com/imgres?imgurl=http://www.duewestcharter.bc.ca/images/Links/Sea%2520Anemone.jpg&amp;imgrefurl=http://www.duewestcharter.bc.ca/Helpful%2520Links.htm&amp;h=803&amp;w=1071&amp;sz=95&amp;hl=en&amp;start=15&amp;tbnid=u31TMeW8tnm4iM:&amp;tbnh=112&amp;tbnw=150&amp;prev=/images%3Fq%3Dsea%2Banemone%26svnum%3D10%26hl%3Den%26lr%3D%26safe%3Dactive%26rls%3DGGIC,GGIC:2006-38,GGIC:en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audio" Target="../media/audio1.wav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0DB1C-AC02-491F-B5AE-D9E5EBA073C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6900"/>
            <a:ext cx="7962900" cy="16129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</a:t>
            </a: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2EB1C-12A1-4845-B12F-334C44EB464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Benefits of Classifying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543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Accurately &amp; uniformly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names organisms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misnomers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such as starfish &amp; jellyfish that aren't really fish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language (Latin or some Greek)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all names </a:t>
            </a:r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3886200" y="4800600"/>
            <a:ext cx="23622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191000" y="5029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Sea”horse”??</a:t>
            </a:r>
          </a:p>
        </p:txBody>
      </p:sp>
      <p:pic>
        <p:nvPicPr>
          <p:cNvPr id="89096" name="Picture 8" descr="32473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3" grpId="0" animBg="1"/>
      <p:bldP spid="890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64C3-2B0A-459F-8FCE-5494B4AF447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7071" t="10001" r="9091" b="5714"/>
          <a:stretch>
            <a:fillRect/>
          </a:stretch>
        </p:blipFill>
        <p:spPr bwMode="auto">
          <a:xfrm>
            <a:off x="1371600" y="1371600"/>
            <a:ext cx="6553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Confusion in Using Different Languages for Names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F706D-8F8B-4749-8006-542BB228613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l="7921" t="10146" r="8911" b="7246"/>
          <a:stretch>
            <a:fillRect/>
          </a:stretch>
        </p:blipFill>
        <p:spPr bwMode="auto">
          <a:xfrm>
            <a:off x="1371600" y="16764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Names are Understood by all Taxonomists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BB92E-D727-4BA1-AA6B-1F43A11705F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Taxonomists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4724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2000 years ago,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first taxonomist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 divided organisms into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plants &amp; animals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subdivided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them by their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habitat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---land, sea, or air dwellers </a:t>
            </a:r>
          </a:p>
        </p:txBody>
      </p:sp>
      <p:pic>
        <p:nvPicPr>
          <p:cNvPr id="9221" name="Picture 7" descr="aristo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2335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1EBF8-EB8E-4853-A78E-9A2D90C651F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Taxonomists</a:t>
            </a:r>
          </a:p>
        </p:txBody>
      </p:sp>
      <p:sp>
        <p:nvSpPr>
          <p:cNvPr id="13414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396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John Ray, a botanist,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first to use Latin for naming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were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 long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descriptions telling everything about the plant</a:t>
            </a:r>
          </a:p>
        </p:txBody>
      </p:sp>
      <p:pic>
        <p:nvPicPr>
          <p:cNvPr id="134150" name="Picture 6" descr="Image from Ray's Historia planta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148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0547-C79E-4C24-B87D-2FA1B1BBCF7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Carolus Linnaeus</a:t>
            </a:r>
            <a:b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1707 – 1778</a:t>
            </a:r>
            <a:endParaRPr lang="en-US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35052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18th century </a:t>
            </a: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taxonomist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Classified organisms by their </a:t>
            </a: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structure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Developed </a:t>
            </a: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naming system</a:t>
            </a:r>
            <a:r>
              <a:rPr lang="en-US" sz="3200" smtClean="0">
                <a:latin typeface="Comic Sans MS" pitchFamily="66" charset="0"/>
              </a:rPr>
              <a:t> still used today</a:t>
            </a:r>
          </a:p>
          <a:p>
            <a:pPr eaLnBrk="1" hangingPunct="1"/>
            <a:endParaRPr lang="en-US" sz="3200" smtClean="0">
              <a:latin typeface="Comic Sans MS" pitchFamily="66" charset="0"/>
            </a:endParaRPr>
          </a:p>
        </p:txBody>
      </p:sp>
      <p:pic>
        <p:nvPicPr>
          <p:cNvPr id="11269" name="Picture 4" descr="linne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24145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system_n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2973">
            <a:off x="6477000" y="2971800"/>
            <a:ext cx="21288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044F7-0DA5-4387-B065-16FE18BD7A9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Carolus Linnaeus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010400" cy="4800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Called the </a:t>
            </a:r>
            <a:r>
              <a:rPr lang="en-US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“Father of Taxonomy”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Developed the modern system of naming known as </a:t>
            </a:r>
            <a:r>
              <a:rPr lang="en-US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Two-word</a:t>
            </a: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 (Genus &amp; species)</a:t>
            </a:r>
          </a:p>
          <a:p>
            <a:pPr eaLnBrk="1" hangingPunct="1">
              <a:defRPr/>
            </a:pPr>
            <a:endParaRPr lang="en-US" sz="20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D8A9-A9C9-4778-8BF6-3C93F7F2AB2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172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Standardized Naming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914400"/>
            <a:ext cx="4267200" cy="5257800"/>
          </a:xfrm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 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</a:t>
            </a:r>
            <a:endParaRPr lang="en-US" sz="320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FontTx/>
              <a:buChar char="•"/>
              <a:defRPr/>
            </a:pPr>
            <a:r>
              <a:rPr lang="en-US" sz="32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Genus species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or Greek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Italicized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print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Capitalize genus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but NOT species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Underline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when writing</a:t>
            </a:r>
          </a:p>
        </p:txBody>
      </p:sp>
      <p:pic>
        <p:nvPicPr>
          <p:cNvPr id="13317" name="Picture 4" descr="D:\chapter19\fig19_05_1.gif"/>
          <p:cNvPicPr>
            <a:picLocks noChangeAspect="1" noChangeArrowheads="1"/>
          </p:cNvPicPr>
          <p:nvPr>
            <p:ph sz="half" idx="2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5715000" y="838200"/>
            <a:ext cx="3124200" cy="5257800"/>
          </a:xfrm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791200" y="1219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Turdus migratorius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096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American Robin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7" grpId="0"/>
      <p:bldP spid="1310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09696-8A13-4300-84C2-480957F8058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</a:t>
            </a:r>
          </a:p>
        </p:txBody>
      </p:sp>
      <p:pic>
        <p:nvPicPr>
          <p:cNvPr id="45064" name="Picture 8" descr="three_bears"/>
          <p:cNvPicPr>
            <a:picLocks noChangeAspect="1" noChangeArrowheads="1"/>
          </p:cNvPicPr>
          <p:nvPr/>
        </p:nvPicPr>
        <p:blipFill>
          <a:blip r:embed="rId3" cstate="print"/>
          <a:srcRect l="67085" r="1888"/>
          <a:stretch>
            <a:fillRect/>
          </a:stretch>
        </p:blipFill>
        <p:spPr bwMode="auto">
          <a:xfrm rot="-197007">
            <a:off x="304800" y="1143000"/>
            <a:ext cx="2943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three_bears"/>
          <p:cNvPicPr>
            <a:picLocks noChangeAspect="1" noChangeArrowheads="1"/>
          </p:cNvPicPr>
          <p:nvPr/>
        </p:nvPicPr>
        <p:blipFill>
          <a:blip r:embed="rId3" cstate="print"/>
          <a:srcRect l="34383" r="35431"/>
          <a:stretch>
            <a:fillRect/>
          </a:stretch>
        </p:blipFill>
        <p:spPr bwMode="auto">
          <a:xfrm rot="193983">
            <a:off x="2971800" y="2286000"/>
            <a:ext cx="2863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three_bears"/>
          <p:cNvPicPr>
            <a:picLocks noChangeAspect="1" noChangeArrowheads="1"/>
          </p:cNvPicPr>
          <p:nvPr/>
        </p:nvPicPr>
        <p:blipFill>
          <a:blip r:embed="rId3" cstate="print"/>
          <a:srcRect r="67924"/>
          <a:stretch>
            <a:fillRect/>
          </a:stretch>
        </p:blipFill>
        <p:spPr bwMode="auto">
          <a:xfrm rot="250095">
            <a:off x="5943600" y="1371600"/>
            <a:ext cx="2914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800" y="6248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Which TWO are more closely related?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095CB-96A4-4C6D-AD21-D048B0E0428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Rules for Naming Organisms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162800" cy="5257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32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Code for Binomial Nomenclature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contains the rules for naming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names must be approved by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Naming Congresses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(International Zoological Congress)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prevents duplicated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2895600"/>
            <a:ext cx="92265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</a:rPr>
              <a:t>In the following few slides, you will find</a:t>
            </a:r>
          </a:p>
          <a:p>
            <a:r>
              <a:rPr lang="en-US" sz="3600" dirty="0">
                <a:effectLst/>
              </a:rPr>
              <a:t>14 different organisms, each of them labeled </a:t>
            </a:r>
          </a:p>
          <a:p>
            <a:r>
              <a:rPr lang="en-US" sz="3600" dirty="0">
                <a:effectLst/>
              </a:rPr>
              <a:t>with a letter.  In your groups, write down</a:t>
            </a:r>
          </a:p>
          <a:p>
            <a:r>
              <a:rPr lang="en-US" sz="3600" dirty="0">
                <a:effectLst/>
              </a:rPr>
              <a:t>two main classification (example red/green).</a:t>
            </a:r>
          </a:p>
          <a:p>
            <a:r>
              <a:rPr lang="en-US" sz="3600" dirty="0">
                <a:effectLst/>
              </a:rPr>
              <a:t>Then place the corresponding letters under</a:t>
            </a:r>
          </a:p>
          <a:p>
            <a:r>
              <a:rPr lang="en-US" sz="3600" dirty="0">
                <a:effectLst/>
              </a:rPr>
              <a:t>the correct classification.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762000"/>
            <a:ext cx="7007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Classification Game!!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259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Divide into groups of 3 or 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504A8-BFE5-4DC9-925A-7FE78BA6060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 Groups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010400" cy="5029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taxa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-plural) is a category into which related organisms are placed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a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hierarchy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groups (taxa) from broadest to most specific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Domain, Kingdom, Phylum, Class, Order, Family, </a:t>
            </a:r>
            <a:r>
              <a:rPr lang="en-US" sz="32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Genus, species</a:t>
            </a:r>
            <a:endParaRPr lang="en-US" sz="320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94ADA-D75D-4849-ACEB-13D264C380C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347663"/>
          </a:xfr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Hierarchy-Taxonomic Groups</a:t>
            </a:r>
            <a:r>
              <a:rPr lang="en-US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954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Domain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	Kingdom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    Phylum </a:t>
            </a:r>
            <a:r>
              <a:rPr lang="en-US" sz="3200" smtClean="0">
                <a:solidFill>
                  <a:srgbClr val="006600"/>
                </a:solidFill>
                <a:latin typeface="Comic Sans MS" pitchFamily="66" charset="0"/>
              </a:rPr>
              <a:t>(Division – used for plants)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      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          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               Family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                   Genus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  <a:latin typeface="Comic Sans MS" pitchFamily="66" charset="0"/>
              </a:rPr>
              <a:t>  	                  Species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352800" y="13716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BROADEST TAXON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>
            <a:off x="2286000" y="1600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H="1">
            <a:off x="6477000" y="533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162800" y="5257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Most Specific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/>
      <p:bldP spid="137222" grpId="0" animBg="1"/>
      <p:bldP spid="137223" grpId="0" animBg="1"/>
      <p:bldP spid="1372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1A52F-248C-46B8-9DA3-4C1F9BD2D6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294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553200" y="0"/>
            <a:ext cx="2590800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endParaRPr lang="en-US" sz="1600" b="0" smtClean="0"/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umb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ing</a:t>
            </a:r>
          </a:p>
          <a:p>
            <a:pPr eaLnBrk="1" hangingPunct="1">
              <a:defRPr/>
            </a:pPr>
            <a:endParaRPr 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hillip</a:t>
            </a:r>
          </a:p>
          <a:p>
            <a:pPr eaLnBrk="1" hangingPunct="1">
              <a:defRPr/>
            </a:pPr>
            <a:endParaRPr 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</a:t>
            </a:r>
          </a:p>
          <a:p>
            <a:pPr eaLnBrk="1" hangingPunct="1">
              <a:defRPr/>
            </a:pPr>
            <a:endParaRPr lang="en-US" sz="9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</a:t>
            </a:r>
          </a:p>
          <a:p>
            <a:pPr eaLnBrk="1" hangingPunct="1">
              <a:defRPr/>
            </a:pPr>
            <a:endParaRPr lang="en-US" sz="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</a:t>
            </a:r>
          </a:p>
          <a:p>
            <a:pPr eaLnBrk="1" hangingPunct="1">
              <a:defRPr/>
            </a:pPr>
            <a:endParaRPr lang="en-US" sz="9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ooseberry</a:t>
            </a:r>
          </a:p>
          <a:p>
            <a:pPr eaLnBrk="1" hangingPunct="1">
              <a:defRPr/>
            </a:pPr>
            <a:endParaRPr lang="en-US" sz="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oup!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BDB02-74DC-4940-A5B9-4225B459DD6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9459" name="Picture 2" descr="01_01"/>
          <p:cNvPicPr>
            <a:picLocks noChangeAspect="1" noChangeArrowheads="1"/>
          </p:cNvPicPr>
          <p:nvPr/>
        </p:nvPicPr>
        <p:blipFill>
          <a:blip r:embed="rId3" cstate="print"/>
          <a:srcRect t="3577" b="10416"/>
          <a:stretch>
            <a:fillRect/>
          </a:stretch>
        </p:blipFill>
        <p:spPr bwMode="auto">
          <a:xfrm>
            <a:off x="990600" y="838200"/>
            <a:ext cx="72390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484E4-4063-4E73-8C02-3C96694D188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162800" cy="5257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Broadest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, most inclusive taxon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Three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domains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Archaea</a:t>
            </a: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and Bacteria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are unicellular prokaryotes (no nucleus or membrane-bound organelles)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Eukarya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are more complex and have a nucleus and membrane-bound organelles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0387E-D2C8-41C7-A76C-CF445C7FD1A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663300"/>
                </a:solidFill>
                <a:latin typeface="Comic Sans MS" pitchFamily="66" charset="0"/>
              </a:rPr>
              <a:t>ARCHAEA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010400" cy="525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>
                <a:latin typeface="Comic Sans MS" pitchFamily="66" charset="0"/>
              </a:rPr>
              <a:t>Kingdom - ARCHAEBACTERIA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latin typeface="Comic Sans MS" pitchFamily="66" charset="0"/>
              </a:rPr>
              <a:t>Probably the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1</a:t>
            </a:r>
            <a:r>
              <a:rPr lang="en-US" sz="2800" baseline="30000" smtClean="0">
                <a:solidFill>
                  <a:srgbClr val="FF6600"/>
                </a:solidFill>
                <a:latin typeface="Comic Sans MS" pitchFamily="66" charset="0"/>
              </a:rPr>
              <a:t>st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 cells to evolve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latin typeface="Comic Sans MS" pitchFamily="66" charset="0"/>
              </a:rPr>
              <a:t>Live in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HARSH</a:t>
            </a:r>
            <a:r>
              <a:rPr lang="en-US" sz="2800" smtClean="0">
                <a:latin typeface="Comic Sans MS" pitchFamily="66" charset="0"/>
              </a:rPr>
              <a:t> environments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latin typeface="Comic Sans MS" pitchFamily="66" charset="0"/>
              </a:rPr>
              <a:t>Found in:</a:t>
            </a:r>
          </a:p>
          <a:p>
            <a:pPr lvl="1" eaLnBrk="1" hangingPunct="1">
              <a:buFontTx/>
              <a:buChar char="–"/>
            </a:pP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Sewage</a:t>
            </a:r>
            <a:r>
              <a:rPr lang="en-US" sz="2800" smtClean="0">
                <a:latin typeface="Comic Sans MS" pitchFamily="66" charset="0"/>
              </a:rPr>
              <a:t> Treatment Plants </a:t>
            </a:r>
            <a:r>
              <a:rPr lang="en-US" sz="2400" smtClean="0">
                <a:latin typeface="Comic Sans MS" pitchFamily="66" charset="0"/>
              </a:rPr>
              <a:t>(Methanogens)</a:t>
            </a:r>
          </a:p>
          <a:p>
            <a:pPr lvl="1" eaLnBrk="1" hangingPunct="1">
              <a:buFontTx/>
              <a:buChar char="–"/>
            </a:pP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Thermal</a:t>
            </a:r>
            <a:r>
              <a:rPr lang="en-US" sz="2800" smtClean="0">
                <a:latin typeface="Comic Sans MS" pitchFamily="66" charset="0"/>
              </a:rPr>
              <a:t> or Volcanic Vents </a:t>
            </a:r>
            <a:r>
              <a:rPr lang="en-US" sz="2400" smtClean="0">
                <a:latin typeface="Comic Sans MS" pitchFamily="66" charset="0"/>
              </a:rPr>
              <a:t>(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Thermophiles</a:t>
            </a:r>
            <a:r>
              <a:rPr lang="en-US" sz="2400" smtClean="0">
                <a:latin typeface="Comic Sans MS" pitchFamily="66" charset="0"/>
              </a:rPr>
              <a:t>)</a:t>
            </a:r>
          </a:p>
          <a:p>
            <a:pPr lvl="1" eaLnBrk="1" hangingPunct="1">
              <a:buFontTx/>
              <a:buChar char="–"/>
            </a:pPr>
            <a:r>
              <a:rPr lang="en-US" sz="2800" smtClean="0">
                <a:latin typeface="Comic Sans MS" pitchFamily="66" charset="0"/>
              </a:rPr>
              <a:t>Hot Springs or Geysers that are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acid</a:t>
            </a:r>
          </a:p>
          <a:p>
            <a:pPr lvl="1" eaLnBrk="1" hangingPunct="1">
              <a:buFontTx/>
              <a:buChar char="–"/>
            </a:pPr>
            <a:r>
              <a:rPr lang="en-US" sz="2800" smtClean="0">
                <a:latin typeface="Comic Sans MS" pitchFamily="66" charset="0"/>
              </a:rPr>
              <a:t>Very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salty water</a:t>
            </a:r>
            <a:r>
              <a:rPr lang="en-US" sz="2800" smtClean="0">
                <a:latin typeface="Comic Sans MS" pitchFamily="66" charset="0"/>
              </a:rPr>
              <a:t> (Dead Sea; Great Salt Lake) -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Halophiles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14706-52C9-4AB7-B48A-70634CCC42D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12994" name="Picture 2" descr="Untitled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90600" y="457200"/>
            <a:ext cx="3200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ARCHAEAN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5F072-A1BD-4D0A-A6D1-1B9B4E5AD97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smtClean="0">
                <a:latin typeface="Comic Sans MS" pitchFamily="66" charset="0"/>
              </a:rPr>
              <a:t>BACTERIA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4648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Kingdom - EUBACTERIA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Some may cause </a:t>
            </a: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DISEASE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Found in </a:t>
            </a: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ALL HABITATS</a:t>
            </a:r>
            <a:r>
              <a:rPr lang="en-US" sz="3200" smtClean="0">
                <a:latin typeface="Comic Sans MS" pitchFamily="66" charset="0"/>
              </a:rPr>
              <a:t> except harsh ones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latin typeface="Comic Sans MS" pitchFamily="66" charset="0"/>
              </a:rPr>
              <a:t>Important </a:t>
            </a: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decomposers</a:t>
            </a:r>
            <a:r>
              <a:rPr lang="en-US" sz="3200" smtClean="0">
                <a:latin typeface="Comic Sans MS" pitchFamily="66" charset="0"/>
              </a:rPr>
              <a:t> for environment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FF6600"/>
                </a:solidFill>
                <a:latin typeface="Comic Sans MS" pitchFamily="66" charset="0"/>
              </a:rPr>
              <a:t>Commercially</a:t>
            </a:r>
            <a:r>
              <a:rPr lang="en-US" sz="3200" smtClean="0">
                <a:latin typeface="Comic Sans MS" pitchFamily="66" charset="0"/>
              </a:rPr>
              <a:t> important in making cottage cheese, yogurt, buttermilk, etc.</a:t>
            </a:r>
          </a:p>
          <a:p>
            <a:pPr eaLnBrk="1" hangingPunct="1">
              <a:buFontTx/>
              <a:buChar char="•"/>
            </a:pPr>
            <a:endParaRPr lang="en-US" sz="3200" smtClean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34EF-9A7D-4AAF-BE00-9047452A87E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4579" name="Picture 2" descr="Untitled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371600" y="381000"/>
            <a:ext cx="6629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Live in the intestines of animals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7D151-8998-4703-A511-E98B1C94806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 Eukarya is Divided into Kingdoms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629400" cy="35814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Protista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(protozoans, algae…)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Fungi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(mushrooms, yeasts …)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Plantae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(multicellular plants)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Animalia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(multicellular animals)  </a:t>
            </a:r>
            <a:endParaRPr lang="en-US" sz="3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</a:t>
            </a:r>
            <a:endParaRPr lang="en-US" sz="34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5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For Example</a:t>
            </a:r>
            <a:endParaRPr kumimoji="1"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517525" y="1455738"/>
            <a:ext cx="70818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These organisms have been</a:t>
            </a: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classified by their color.</a:t>
            </a:r>
          </a:p>
        </p:txBody>
      </p:sp>
      <p:pic>
        <p:nvPicPr>
          <p:cNvPr id="819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0"/>
            <a:ext cx="60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19600"/>
            <a:ext cx="771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638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1257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257800"/>
            <a:ext cx="542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486400"/>
            <a:ext cx="80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34"/>
          <p:cNvSpPr txBox="1">
            <a:spLocks noChangeArrowheads="1"/>
          </p:cNvSpPr>
          <p:nvPr/>
        </p:nvSpPr>
        <p:spPr bwMode="auto">
          <a:xfrm>
            <a:off x="6553200" y="3352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</a:p>
        </p:txBody>
      </p:sp>
      <p:sp>
        <p:nvSpPr>
          <p:cNvPr id="19467" name="Text Box 1035"/>
          <p:cNvSpPr txBox="1">
            <a:spLocks noChangeArrowheads="1"/>
          </p:cNvSpPr>
          <p:nvPr/>
        </p:nvSpPr>
        <p:spPr bwMode="auto">
          <a:xfrm>
            <a:off x="533400" y="3429000"/>
            <a:ext cx="214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build="p" autoUpdateAnimBg="0"/>
      <p:bldP spid="194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DA03-9FFE-42F7-98D6-B5A4F9AC8D8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Protista</a:t>
            </a:r>
          </a:p>
        </p:txBody>
      </p:sp>
      <p:pic>
        <p:nvPicPr>
          <p:cNvPr id="26628" name="Picture 4" descr="protists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219200"/>
            <a:ext cx="3810000" cy="4495800"/>
          </a:xfrm>
          <a:noFill/>
        </p:spPr>
      </p:pic>
      <p:sp>
        <p:nvSpPr>
          <p:cNvPr id="157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295400"/>
            <a:ext cx="38862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are unicellular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are multicellular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are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autotrophic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while others are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heterotrophic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Aquatic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04FF-5264-44C1-8F3F-F6D748B6BBC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Fungi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3429000" cy="5562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Multicellular,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except yeast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Absorptive heterotrophs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(digest food outside their body &amp; then absorb it)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walls made of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chitin</a:t>
            </a:r>
          </a:p>
        </p:txBody>
      </p:sp>
      <p:pic>
        <p:nvPicPr>
          <p:cNvPr id="27653" name="Picture 4" descr="fun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343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6ED8B-79CD-4E9C-8898-DBC835D8F38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161794" name="Picture 2" descr="01_04"/>
          <p:cNvPicPr>
            <a:picLocks noChangeAspect="1" noChangeArrowheads="1"/>
          </p:cNvPicPr>
          <p:nvPr/>
        </p:nvPicPr>
        <p:blipFill>
          <a:blip r:embed="rId3" cstate="print"/>
          <a:srcRect l="34744" t="26366" r="6250" b="1993"/>
          <a:stretch>
            <a:fillRect/>
          </a:stretch>
        </p:blipFill>
        <p:spPr bwMode="auto">
          <a:xfrm>
            <a:off x="5486400" y="1143000"/>
            <a:ext cx="327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36525" y="107473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Plantae</a:t>
            </a:r>
          </a:p>
        </p:txBody>
      </p:sp>
      <p:pic>
        <p:nvPicPr>
          <p:cNvPr id="161799" name="Picture 7" descr="01_0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print"/>
          <a:srcRect l="6250" t="44429" r="68750"/>
          <a:stretch>
            <a:fillRect/>
          </a:stretch>
        </p:blipFill>
        <p:spPr>
          <a:xfrm>
            <a:off x="4648200" y="4724400"/>
            <a:ext cx="1524000" cy="1943100"/>
          </a:xfrm>
          <a:noFill/>
        </p:spPr>
      </p:pic>
      <p:sp>
        <p:nvSpPr>
          <p:cNvPr id="1618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447800"/>
            <a:ext cx="4114800" cy="3810000"/>
          </a:xfrm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Autotrophic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Absorb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sunlight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make glucose – Photosynthesis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walls made of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cellulose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066800" y="8382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200000"/>
            </a:pPr>
            <a:endParaRPr lang="en-US" sz="2000" b="1">
              <a:latin typeface="Tahoma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C1D6B-006C-44C3-B3F2-93F22E9F211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Animalia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429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Multicellular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Ingestive heterotrophs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(consume food &amp; digest it inside their bodies)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Feed on </a:t>
            </a: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plants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or </a:t>
            </a: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animals</a:t>
            </a:r>
          </a:p>
        </p:txBody>
      </p:sp>
      <p:pic>
        <p:nvPicPr>
          <p:cNvPr id="29701" name="Picture 4" descr="Untitled-02"/>
          <p:cNvPicPr>
            <a:picLocks noChangeAspect="1" noChangeArrowheads="1"/>
          </p:cNvPicPr>
          <p:nvPr/>
        </p:nvPicPr>
        <p:blipFill>
          <a:blip r:embed="rId3" cstate="print"/>
          <a:srcRect b="8009"/>
          <a:stretch>
            <a:fillRect/>
          </a:stretch>
        </p:blipFill>
        <p:spPr bwMode="auto">
          <a:xfrm>
            <a:off x="3810000" y="1066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6117B-668B-40F1-A0A1-21F6C1B7E66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92EDC-DFA9-47CD-826E-0A9C8A1158B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Taxons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010400" cy="5029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Most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genera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contain a number of similar species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The genus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Homo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is an exception (only contains modern humans)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latin typeface="Comic Sans MS" pitchFamily="66" charset="0"/>
              </a:rPr>
              <a:t>Classification is based on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evolutionary relationships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A77C-5F70-4FCC-8302-FC2A302E317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2771" name="Picture 2" descr="Untitled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AA2D-2B20-47EF-A7FA-8ECAE1FA949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 for Modern Taxonomy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086600" cy="4648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Homologous structures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(same structure, different function)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embryo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Molecular Similarity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or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amino acid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sequence of Proteins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BB598-341B-4085-BE7C-4D6A5CF21F5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34819" name="Picture 2" descr="Untitled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Homologous Structures (BONES in the FORELIMBS)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shows Similarities in mammals.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1D-AD7C-48A2-83E9-D43FA4B4C54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Similarities in Vertebrate Embryos</a:t>
            </a:r>
          </a:p>
        </p:txBody>
      </p:sp>
      <p:pic>
        <p:nvPicPr>
          <p:cNvPr id="35844" name="Picture 5" descr="L0268"/>
          <p:cNvPicPr>
            <a:picLocks noChangeAspect="1" noChangeArrowheads="1"/>
          </p:cNvPicPr>
          <p:nvPr/>
        </p:nvPicPr>
        <p:blipFill>
          <a:blip r:embed="rId3" cstate="print"/>
          <a:srcRect t="3018"/>
          <a:stretch>
            <a:fillRect/>
          </a:stretch>
        </p:blipFill>
        <p:spPr bwMode="auto">
          <a:xfrm>
            <a:off x="2514600" y="1295400"/>
            <a:ext cx="4724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3352800" y="1066800"/>
            <a:ext cx="1993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>
                <a:effectLst>
                  <a:outerShdw blurRad="38100" dist="38100" dir="2700000" algn="tl">
                    <a:srgbClr val="000000"/>
                  </a:outerShdw>
                </a:effectLst>
              </a:rPr>
              <a:t>ARE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3276600" y="2667000"/>
            <a:ext cx="2155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2514600" y="4419600"/>
            <a:ext cx="429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READY!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16387" grpId="0" build="p" autoUpdateAnimBg="0"/>
      <p:bldP spid="1638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5317-0AE1-4E1B-924B-DC8EE588F5F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Cladogram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239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Diagram showing how organisms are related based on </a:t>
            </a: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shared, derived characteristics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such as feathers, hair, or scales</a:t>
            </a:r>
          </a:p>
        </p:txBody>
      </p:sp>
      <p:pic>
        <p:nvPicPr>
          <p:cNvPr id="55300" name="Picture 4" descr="cladogram_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858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557F4-9880-4E61-984C-B6BBE554C03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7891" name="Picture 2" descr="fig19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9916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0" y="4800600"/>
            <a:ext cx="3048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Primate Cladogram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B3F39-82F3-4819-A803-95EED69C63A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Dichotomous Keying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6934200" cy="51054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to identify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 given in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pairs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Read both characteristics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either go to another set of characteristics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identify the organism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6473B-75BA-4FE2-AA18-1CEBD0106C7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 of Dichotomous Key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95400"/>
            <a:ext cx="5562600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1a Tentacles present – Go to 2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1b Tentacles absent – Go to 3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2a Eight Tentacles – Octopus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2b More than 8 tentacles – 3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3a Tentacles hang down – go to 4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Tentacles upright–Sea Anemone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4a Balloon-shaped body–Jellyfish</a:t>
            </a:r>
          </a:p>
          <a:p>
            <a:pPr marL="0" indent="0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4b Body NOT balloon-shaped - 5</a:t>
            </a:r>
          </a:p>
        </p:txBody>
      </p:sp>
      <p:pic>
        <p:nvPicPr>
          <p:cNvPr id="39941" name="Picture 8" descr="blue_ringed_octopus_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066800"/>
            <a:ext cx="3095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 descr="Sea%2520Anem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029200"/>
            <a:ext cx="27432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jellyfish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9488" y="358775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F93EA-113D-41A5-98AD-C02E1F349B5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One Possible Solution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98525" y="2141538"/>
            <a:ext cx="166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Plants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0" y="2057400"/>
            <a:ext cx="2097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Animals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676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62400"/>
            <a:ext cx="781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0"/>
            <a:ext cx="523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191000"/>
            <a:ext cx="60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876800"/>
            <a:ext cx="78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334000"/>
            <a:ext cx="609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2971800"/>
            <a:ext cx="609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5715000"/>
            <a:ext cx="781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267200"/>
            <a:ext cx="628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2895600"/>
            <a:ext cx="6286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19100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5410200"/>
            <a:ext cx="552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3505200"/>
            <a:ext cx="771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5105400"/>
            <a:ext cx="809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352800" y="4343400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????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6" grpId="0" build="p" autoUpdateAnimBg="0"/>
      <p:bldP spid="184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Did You Have Problems??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8787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There were actually several different ways to go</a:t>
            </a:r>
          </a:p>
          <a:p>
            <a:r>
              <a:rPr lang="en-US" sz="2800" dirty="0">
                <a:effectLst/>
              </a:rPr>
              <a:t>about classifying these 14 organisms.  You might </a:t>
            </a:r>
          </a:p>
          <a:p>
            <a:r>
              <a:rPr lang="en-US" sz="2800" dirty="0">
                <a:effectLst/>
              </a:rPr>
              <a:t>have done color, shape, size, number of legs… the </a:t>
            </a:r>
          </a:p>
          <a:p>
            <a:r>
              <a:rPr lang="en-US" sz="2800" dirty="0">
                <a:effectLst/>
              </a:rPr>
              <a:t>possibilities are endless.  You might have encountered</a:t>
            </a:r>
          </a:p>
          <a:p>
            <a:r>
              <a:rPr lang="en-US" sz="2800" dirty="0">
                <a:effectLst/>
              </a:rPr>
              <a:t>one or two that really did not fit into either of your</a:t>
            </a:r>
          </a:p>
          <a:p>
            <a:r>
              <a:rPr lang="en-US" sz="2800" dirty="0">
                <a:effectLst/>
              </a:rPr>
              <a:t>two classifications, what should you do when this</a:t>
            </a:r>
          </a:p>
          <a:p>
            <a:r>
              <a:rPr lang="en-US" sz="2800" dirty="0">
                <a:effectLst/>
              </a:rPr>
              <a:t>happens?  Make a new classification of course!  And </a:t>
            </a:r>
          </a:p>
          <a:p>
            <a:r>
              <a:rPr lang="en-US" sz="2800" dirty="0">
                <a:effectLst/>
              </a:rPr>
              <a:t>this is what scientist have done as well through the </a:t>
            </a:r>
          </a:p>
          <a:p>
            <a:r>
              <a:rPr lang="en-US" sz="2800" dirty="0">
                <a:effectLst/>
              </a:rPr>
              <a:t>years.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FAFF-833F-421E-9902-EF9448EB337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162800" cy="4572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are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13 billion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known species of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5% of all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organisms that ever lived!!!!!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organisms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still being found and identified</a:t>
            </a:r>
          </a:p>
          <a:p>
            <a:pPr eaLnBrk="1" hangingPunct="1">
              <a:buFontTx/>
              <a:buChar char="•"/>
              <a:defRPr/>
            </a:pPr>
            <a:endParaRPr lang="en-US" sz="3600" b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Species of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3D673-F6B3-4BF0-9F79-6FE45A4D07D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Classification?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467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the arrangement of organisms into orderly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based on their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similarities</a:t>
            </a:r>
          </a:p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 is also known as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taxonomy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Taxonomists 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scientists that identify &amp; name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theme/theme1.xml><?xml version="1.0" encoding="utf-8"?>
<a:theme xmlns:a="http://schemas.openxmlformats.org/drawingml/2006/main" name="dakota_hearts">
  <a:themeElements>
    <a:clrScheme name="dakota_hear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kota_hearts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20th Century Fon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20th Century Font" pitchFamily="2" charset="0"/>
          </a:defRPr>
        </a:defPPr>
      </a:lstStyle>
    </a:lnDef>
  </a:objectDefaults>
  <a:extraClrSchemeLst>
    <a:extraClrScheme>
      <a:clrScheme name="dakota_he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arizona_summer</Template>
  <TotalTime>3474</TotalTime>
  <Words>1101</Words>
  <Application>Microsoft Office PowerPoint</Application>
  <PresentationFormat>On-screen Show (4:3)</PresentationFormat>
  <Paragraphs>297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20th Century Font</vt:lpstr>
      <vt:lpstr>Arial</vt:lpstr>
      <vt:lpstr>Impact</vt:lpstr>
      <vt:lpstr>Tahoma</vt:lpstr>
      <vt:lpstr>Arial Black</vt:lpstr>
      <vt:lpstr>Comic Sans MS</vt:lpstr>
      <vt:lpstr>Times New Roman</vt:lpstr>
      <vt:lpstr>dakota_hearts</vt:lpstr>
      <vt:lpstr>Classification</vt:lpstr>
      <vt:lpstr>Slide 2</vt:lpstr>
      <vt:lpstr>Slide 3</vt:lpstr>
      <vt:lpstr>Slide 4</vt:lpstr>
      <vt:lpstr>Slide 5</vt:lpstr>
      <vt:lpstr>One Possible Solution</vt:lpstr>
      <vt:lpstr>Did You Have Problems??</vt:lpstr>
      <vt:lpstr>Species of Organisms</vt:lpstr>
      <vt:lpstr>What is Classification?</vt:lpstr>
      <vt:lpstr>Benefits of Classifying</vt:lpstr>
      <vt:lpstr>Confusion in Using Different Languages for Names</vt:lpstr>
      <vt:lpstr>Latin Names are Understood by all Taxonomists</vt:lpstr>
      <vt:lpstr>Early Taxonomists</vt:lpstr>
      <vt:lpstr>Early Taxonomists</vt:lpstr>
      <vt:lpstr>Carolus Linnaeus 1707 – 1778</vt:lpstr>
      <vt:lpstr>Carolus Linnaeus</vt:lpstr>
      <vt:lpstr>Standardized Naming</vt:lpstr>
      <vt:lpstr>Binomial Nomenclature</vt:lpstr>
      <vt:lpstr>Rules for Naming Organisms</vt:lpstr>
      <vt:lpstr>Classification Groups</vt:lpstr>
      <vt:lpstr>Hierarchy-Taxonomic Groups </vt:lpstr>
      <vt:lpstr>Slide 22</vt:lpstr>
      <vt:lpstr>Slide 23</vt:lpstr>
      <vt:lpstr>Domains</vt:lpstr>
      <vt:lpstr>ARCHAEA</vt:lpstr>
      <vt:lpstr>Slide 26</vt:lpstr>
      <vt:lpstr>BACTERIA</vt:lpstr>
      <vt:lpstr>Slide 28</vt:lpstr>
      <vt:lpstr>Domain Eukarya is Divided into Kingdoms</vt:lpstr>
      <vt:lpstr>Protista</vt:lpstr>
      <vt:lpstr>Fungi</vt:lpstr>
      <vt:lpstr>Plantae</vt:lpstr>
      <vt:lpstr>Animalia</vt:lpstr>
      <vt:lpstr>Slide 34</vt:lpstr>
      <vt:lpstr>Taxons</vt:lpstr>
      <vt:lpstr>Slide 36</vt:lpstr>
      <vt:lpstr>Basis for Modern Taxonomy</vt:lpstr>
      <vt:lpstr>Slide 38</vt:lpstr>
      <vt:lpstr>Similarities in Vertebrate Embryos</vt:lpstr>
      <vt:lpstr>Cladogram</vt:lpstr>
      <vt:lpstr>Primate Cladogram</vt:lpstr>
      <vt:lpstr>Dichotomous Keying</vt:lpstr>
      <vt:lpstr>Example of Dichotomous Key</vt:lpstr>
      <vt:lpstr>Slide 44</vt:lpstr>
    </vt:vector>
  </TitlesOfParts>
  <Company>Kelso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Classification</dc:title>
  <dc:creator>Cheryl Massengale</dc:creator>
  <cp:lastModifiedBy>Jason</cp:lastModifiedBy>
  <cp:revision>51</cp:revision>
  <cp:lastPrinted>1601-01-01T00:00:00Z</cp:lastPrinted>
  <dcterms:created xsi:type="dcterms:W3CDTF">2004-04-21T04:48:58Z</dcterms:created>
  <dcterms:modified xsi:type="dcterms:W3CDTF">2015-04-08T01:31:38Z</dcterms:modified>
</cp:coreProperties>
</file>